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3328" r:id="rId3"/>
    <p:sldId id="257" r:id="rId4"/>
    <p:sldId id="259" r:id="rId5"/>
    <p:sldId id="258" r:id="rId6"/>
    <p:sldId id="3329" r:id="rId7"/>
    <p:sldId id="333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7FFF"/>
    <a:srgbClr val="D68B1C"/>
    <a:srgbClr val="2D1DFF"/>
    <a:srgbClr val="F7E289"/>
    <a:srgbClr val="FF9E1D"/>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666" y="206"/>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6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4665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419470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443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8089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53074F12-AA26-4AC8-9962-C36BB8F32554}"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127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3505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22960" y="2582334"/>
            <a:ext cx="3703320" cy="32867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663440" y="2582334"/>
            <a:ext cx="3703320" cy="32867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49287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3074F12-AA26-4AC8-9962-C36BB8F32554}" type="datetimeFigureOut">
              <a:rPr lang="en-US" smtClean="0"/>
              <a:pPr/>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331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3074F12-AA26-4AC8-9962-C36BB8F32554}" type="datetimeFigureOut">
              <a:rPr lang="en-US" smtClean="0"/>
              <a:pPr/>
              <a:t>2/10/2021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4513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3074F12-AA26-4AC8-9962-C36BB8F32554}" type="datetimeFigureOut">
              <a:rPr lang="en-US" smtClean="0"/>
              <a:pPr/>
              <a:t>2/10/2021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50300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3074F12-AA26-4AC8-9962-C36BB8F32554}" type="datetimeFigureOut">
              <a:rPr lang="en-US" smtClean="0"/>
              <a:pPr/>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3286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3074F12-AA26-4AC8-9962-C36BB8F32554}" type="datetimeFigureOut">
              <a:rPr lang="en-US" smtClean="0"/>
              <a:pPr/>
              <a:t>2/10/2021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82CCC60-E8CD-4174-8B1A-7DF615B22EEF}"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94878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accent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414165"/>
            <a:ext cx="7778805" cy="763525"/>
          </a:xfrm>
        </p:spPr>
        <p:txBody>
          <a:bodyPr>
            <a:normAutofit fontScale="90000"/>
          </a:bodyPr>
          <a:lstStyle/>
          <a:p>
            <a:r>
              <a:rPr lang="en-US" dirty="0"/>
              <a:t> </a:t>
            </a:r>
          </a:p>
        </p:txBody>
      </p:sp>
      <p:sp>
        <p:nvSpPr>
          <p:cNvPr id="3" name="Subtitle 2"/>
          <p:cNvSpPr>
            <a:spLocks noGrp="1"/>
          </p:cNvSpPr>
          <p:nvPr>
            <p:ph type="subTitle" idx="1"/>
          </p:nvPr>
        </p:nvSpPr>
        <p:spPr>
          <a:xfrm>
            <a:off x="215332" y="5469143"/>
            <a:ext cx="9162300" cy="1221640"/>
          </a:xfrm>
        </p:spPr>
        <p:txBody>
          <a:bodyPr>
            <a:noAutofit/>
          </a:bodyPr>
          <a:lstStyle/>
          <a:p>
            <a:r>
              <a:rPr lang="el-GR" sz="5400" b="1" dirty="0">
                <a:solidFill>
                  <a:schemeClr val="bg1"/>
                </a:solidFill>
              </a:rPr>
              <a:t>ΣΥΜΒΟΥΛΟΣ ΣΧΟΛΙΚΗΣ ΖΩΗΣ</a:t>
            </a:r>
            <a:endParaRPr lang="en-US" sz="5400" b="1" dirty="0">
              <a:solidFill>
                <a:schemeClr val="bg1"/>
              </a:solidFill>
            </a:endParaRPr>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DAD442-F678-7A4F-BD1E-331B0AB96B89}"/>
              </a:ext>
            </a:extLst>
          </p:cNvPr>
          <p:cNvSpPr txBox="1"/>
          <p:nvPr/>
        </p:nvSpPr>
        <p:spPr>
          <a:xfrm>
            <a:off x="517140" y="374900"/>
            <a:ext cx="4607864" cy="438710"/>
          </a:xfrm>
          <a:prstGeom prst="rect">
            <a:avLst/>
          </a:prstGeom>
          <a:noFill/>
        </p:spPr>
        <p:txBody>
          <a:bodyPr wrap="none" rtlCol="0" anchor="t">
            <a:spAutoFit/>
          </a:bodyPr>
          <a:lstStyle/>
          <a:p>
            <a:r>
              <a:rPr lang="el-GR" sz="2251" b="1" dirty="0">
                <a:solidFill>
                  <a:schemeClr val="tx2"/>
                </a:solidFill>
                <a:latin typeface="Open Sans" panose="020B0606030504020204" pitchFamily="34" charset="0"/>
                <a:cs typeface="Poppins" pitchFamily="2" charset="77"/>
              </a:rPr>
              <a:t>Ο ΣΥΜΒΟΥΛΟΣ ΣΧΟΛΙΚΗΣ ΖΩΗΣ</a:t>
            </a:r>
            <a:endParaRPr lang="en-US" sz="2251" b="1" dirty="0">
              <a:solidFill>
                <a:schemeClr val="tx2"/>
              </a:solidFill>
              <a:latin typeface="Open Sans" panose="020B0606030504020204" pitchFamily="34" charset="0"/>
              <a:cs typeface="Poppins" pitchFamily="2" charset="77"/>
            </a:endParaRPr>
          </a:p>
        </p:txBody>
      </p:sp>
      <p:sp>
        <p:nvSpPr>
          <p:cNvPr id="6" name="Round Diagonal Corner Rectangle 5">
            <a:extLst>
              <a:ext uri="{FF2B5EF4-FFF2-40B4-BE49-F238E27FC236}">
                <a16:creationId xmlns:a16="http://schemas.microsoft.com/office/drawing/2014/main" id="{01F7049A-953E-164B-B625-B75DAFCE880E}"/>
              </a:ext>
            </a:extLst>
          </p:cNvPr>
          <p:cNvSpPr/>
          <p:nvPr/>
        </p:nvSpPr>
        <p:spPr>
          <a:xfrm>
            <a:off x="3105611" y="985720"/>
            <a:ext cx="2814335" cy="763525"/>
          </a:xfrm>
          <a:prstGeom prst="round2DiagRect">
            <a:avLst>
              <a:gd name="adj1" fmla="val 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4299" tIns="17149" rIns="34299" bIns="17149" numCol="1" spcCol="0" rtlCol="0" fromWordArt="0" anchor="ctr" anchorCtr="0" forceAA="0" compatLnSpc="1">
            <a:prstTxWarp prst="textNoShape">
              <a:avLst/>
            </a:prstTxWarp>
            <a:noAutofit/>
          </a:bodyPr>
          <a:lstStyle/>
          <a:p>
            <a:pPr algn="ctr"/>
            <a:endParaRPr lang="en-US" sz="675" dirty="0">
              <a:latin typeface="Lato Light" panose="020F0502020204030203" pitchFamily="34" charset="0"/>
            </a:endParaRPr>
          </a:p>
        </p:txBody>
      </p:sp>
      <p:sp>
        <p:nvSpPr>
          <p:cNvPr id="7" name="TextBox 6">
            <a:extLst>
              <a:ext uri="{FF2B5EF4-FFF2-40B4-BE49-F238E27FC236}">
                <a16:creationId xmlns:a16="http://schemas.microsoft.com/office/drawing/2014/main" id="{FBC35950-0BE1-D749-9F55-2D9170C512F9}"/>
              </a:ext>
            </a:extLst>
          </p:cNvPr>
          <p:cNvSpPr txBox="1"/>
          <p:nvPr/>
        </p:nvSpPr>
        <p:spPr>
          <a:xfrm>
            <a:off x="3246610" y="1061486"/>
            <a:ext cx="2414828" cy="553549"/>
          </a:xfrm>
          <a:prstGeom prst="rect">
            <a:avLst/>
          </a:prstGeom>
          <a:noFill/>
        </p:spPr>
        <p:txBody>
          <a:bodyPr wrap="none" rtlCol="0" anchor="ctr" anchorCtr="0">
            <a:spAutoFit/>
          </a:bodyPr>
          <a:lstStyle/>
          <a:p>
            <a:pPr algn="ctr">
              <a:lnSpc>
                <a:spcPts val="1876"/>
              </a:lnSpc>
            </a:pPr>
            <a:r>
              <a:rPr lang="el-GR" sz="1200" b="1" dirty="0">
                <a:solidFill>
                  <a:schemeClr val="bg1"/>
                </a:solidFill>
                <a:latin typeface="Open Sans" panose="020B0606030504020204" pitchFamily="34" charset="0"/>
                <a:ea typeface="League Spartan" charset="0"/>
                <a:cs typeface="Poppins" pitchFamily="2" charset="77"/>
              </a:rPr>
              <a:t>ΣΥΜΒΟΥΛΕΥΕΙ </a:t>
            </a:r>
          </a:p>
          <a:p>
            <a:pPr algn="ctr">
              <a:lnSpc>
                <a:spcPts val="1876"/>
              </a:lnSpc>
            </a:pPr>
            <a:r>
              <a:rPr lang="el-GR" sz="1200" b="1" dirty="0">
                <a:solidFill>
                  <a:schemeClr val="bg1"/>
                </a:solidFill>
                <a:latin typeface="Open Sans" panose="020B0606030504020204" pitchFamily="34" charset="0"/>
                <a:ea typeface="League Spartan" charset="0"/>
                <a:cs typeface="Poppins" pitchFamily="2" charset="77"/>
              </a:rPr>
              <a:t>ΚΑΘΟΔΗΓΕΙ ΚΑΙ ΕΝΗΜΕΡΩΝΕΙ</a:t>
            </a:r>
            <a:endParaRPr lang="en-US" sz="1200" b="1" dirty="0">
              <a:solidFill>
                <a:schemeClr val="bg1"/>
              </a:solidFill>
              <a:latin typeface="Open Sans" panose="020B0606030504020204" pitchFamily="34" charset="0"/>
              <a:ea typeface="League Spartan" charset="0"/>
              <a:cs typeface="Poppins" pitchFamily="2" charset="77"/>
            </a:endParaRPr>
          </a:p>
        </p:txBody>
      </p:sp>
      <p:sp>
        <p:nvSpPr>
          <p:cNvPr id="10" name="Round Diagonal Corner Rectangle 9">
            <a:extLst>
              <a:ext uri="{FF2B5EF4-FFF2-40B4-BE49-F238E27FC236}">
                <a16:creationId xmlns:a16="http://schemas.microsoft.com/office/drawing/2014/main" id="{31219EF0-3604-7145-B400-E748B0B3136F}"/>
              </a:ext>
            </a:extLst>
          </p:cNvPr>
          <p:cNvSpPr/>
          <p:nvPr/>
        </p:nvSpPr>
        <p:spPr>
          <a:xfrm>
            <a:off x="3127472" y="2353565"/>
            <a:ext cx="2932778" cy="557358"/>
          </a:xfrm>
          <a:prstGeom prst="round2DiagRect">
            <a:avLst>
              <a:gd name="adj1" fmla="val 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4299" tIns="17149" rIns="34299" bIns="17149" numCol="1" spcCol="0" rtlCol="0" fromWordArt="0" anchor="ctr" anchorCtr="0" forceAA="0" compatLnSpc="1">
            <a:prstTxWarp prst="textNoShape">
              <a:avLst/>
            </a:prstTxWarp>
            <a:noAutofit/>
          </a:bodyPr>
          <a:lstStyle/>
          <a:p>
            <a:pPr algn="ctr"/>
            <a:endParaRPr lang="en-US" sz="675" dirty="0">
              <a:latin typeface="Lato Light" panose="020F0502020204030203" pitchFamily="34" charset="0"/>
            </a:endParaRPr>
          </a:p>
        </p:txBody>
      </p:sp>
      <p:sp>
        <p:nvSpPr>
          <p:cNvPr id="11" name="TextBox 10">
            <a:extLst>
              <a:ext uri="{FF2B5EF4-FFF2-40B4-BE49-F238E27FC236}">
                <a16:creationId xmlns:a16="http://schemas.microsoft.com/office/drawing/2014/main" id="{C4AF522E-67E4-CB4D-BA06-E84D7C4D1B9C}"/>
              </a:ext>
            </a:extLst>
          </p:cNvPr>
          <p:cNvSpPr txBox="1"/>
          <p:nvPr/>
        </p:nvSpPr>
        <p:spPr>
          <a:xfrm>
            <a:off x="3187546" y="2465282"/>
            <a:ext cx="2812629" cy="309893"/>
          </a:xfrm>
          <a:prstGeom prst="rect">
            <a:avLst/>
          </a:prstGeom>
          <a:noFill/>
        </p:spPr>
        <p:txBody>
          <a:bodyPr wrap="none" rtlCol="0" anchor="ctr" anchorCtr="0">
            <a:spAutoFit/>
          </a:bodyPr>
          <a:lstStyle/>
          <a:p>
            <a:pPr algn="ctr">
              <a:lnSpc>
                <a:spcPts val="1876"/>
              </a:lnSpc>
            </a:pPr>
            <a:r>
              <a:rPr lang="el-GR" sz="1200" b="1" dirty="0">
                <a:solidFill>
                  <a:schemeClr val="bg1"/>
                </a:solidFill>
                <a:latin typeface="Open Sans" panose="020B0606030504020204" pitchFamily="34" charset="0"/>
                <a:ea typeface="League Spartan" charset="0"/>
                <a:cs typeface="Poppins" pitchFamily="2" charset="77"/>
              </a:rPr>
              <a:t>ΜΑΘΗΤΕΣ ΓΟΝΕΙΣ ΚΑΙ ΚΗΔΕΜΟΝΕΣ</a:t>
            </a:r>
            <a:endParaRPr lang="en-US" sz="1200" b="1" dirty="0">
              <a:solidFill>
                <a:schemeClr val="bg1"/>
              </a:solidFill>
              <a:latin typeface="Open Sans" panose="020B0606030504020204" pitchFamily="34" charset="0"/>
              <a:ea typeface="League Spartan" charset="0"/>
              <a:cs typeface="Poppins" pitchFamily="2" charset="77"/>
            </a:endParaRPr>
          </a:p>
        </p:txBody>
      </p:sp>
      <p:sp>
        <p:nvSpPr>
          <p:cNvPr id="13" name="Round Diagonal Corner Rectangle 12">
            <a:extLst>
              <a:ext uri="{FF2B5EF4-FFF2-40B4-BE49-F238E27FC236}">
                <a16:creationId xmlns:a16="http://schemas.microsoft.com/office/drawing/2014/main" id="{E51CDCFA-61C8-6F45-8C5C-4892B2FBAA3C}"/>
              </a:ext>
            </a:extLst>
          </p:cNvPr>
          <p:cNvSpPr/>
          <p:nvPr/>
        </p:nvSpPr>
        <p:spPr>
          <a:xfrm>
            <a:off x="2992052" y="3200814"/>
            <a:ext cx="3203616" cy="639169"/>
          </a:xfrm>
          <a:prstGeom prst="round2DiagRect">
            <a:avLst>
              <a:gd name="adj1" fmla="val 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4299" tIns="17149" rIns="34299" bIns="17149" numCol="1" spcCol="0" rtlCol="0" fromWordArt="0" anchor="ctr" anchorCtr="0" forceAA="0" compatLnSpc="1">
            <a:prstTxWarp prst="textNoShape">
              <a:avLst/>
            </a:prstTxWarp>
            <a:noAutofit/>
          </a:bodyPr>
          <a:lstStyle/>
          <a:p>
            <a:pPr algn="ctr"/>
            <a:endParaRPr lang="en-US" sz="675" dirty="0">
              <a:latin typeface="Lato Light" panose="020F0502020204030203" pitchFamily="34" charset="0"/>
            </a:endParaRPr>
          </a:p>
        </p:txBody>
      </p:sp>
      <p:sp>
        <p:nvSpPr>
          <p:cNvPr id="14" name="TextBox 13">
            <a:extLst>
              <a:ext uri="{FF2B5EF4-FFF2-40B4-BE49-F238E27FC236}">
                <a16:creationId xmlns:a16="http://schemas.microsoft.com/office/drawing/2014/main" id="{6C5C6208-8E82-524A-AA2F-FEFC5942E6E1}"/>
              </a:ext>
            </a:extLst>
          </p:cNvPr>
          <p:cNvSpPr txBox="1"/>
          <p:nvPr/>
        </p:nvSpPr>
        <p:spPr>
          <a:xfrm>
            <a:off x="3227830" y="3179656"/>
            <a:ext cx="2980144" cy="553549"/>
          </a:xfrm>
          <a:prstGeom prst="rect">
            <a:avLst/>
          </a:prstGeom>
          <a:noFill/>
        </p:spPr>
        <p:txBody>
          <a:bodyPr wrap="square" rtlCol="0" anchor="ctr" anchorCtr="0">
            <a:spAutoFit/>
          </a:bodyPr>
          <a:lstStyle/>
          <a:p>
            <a:pPr algn="ctr">
              <a:lnSpc>
                <a:spcPts val="1876"/>
              </a:lnSpc>
            </a:pPr>
            <a:r>
              <a:rPr lang="el-GR" sz="1200" b="1" dirty="0">
                <a:solidFill>
                  <a:schemeClr val="bg1"/>
                </a:solidFill>
                <a:latin typeface="Open Sans" panose="020B0606030504020204" pitchFamily="34" charset="0"/>
                <a:ea typeface="League Spartan" charset="0"/>
                <a:cs typeface="Poppins" pitchFamily="2" charset="77"/>
              </a:rPr>
              <a:t>ΖΗΤΗΜΑΤΑ ΠΟΥ ΧΡΗΖΟΥΝ ΠΑΙΔΑΓΩΓΙΚΗΣ ΑΝΤΙΜΕΤΩΠΙΣΗΣ</a:t>
            </a:r>
            <a:endParaRPr lang="en-US" sz="1200" b="1" dirty="0">
              <a:solidFill>
                <a:schemeClr val="bg1"/>
              </a:solidFill>
              <a:latin typeface="Open Sans" panose="020B0606030504020204" pitchFamily="34" charset="0"/>
              <a:ea typeface="League Spartan" charset="0"/>
              <a:cs typeface="Poppins" pitchFamily="2" charset="77"/>
            </a:endParaRPr>
          </a:p>
        </p:txBody>
      </p:sp>
      <p:sp>
        <p:nvSpPr>
          <p:cNvPr id="16" name="Round Diagonal Corner Rectangle 15">
            <a:extLst>
              <a:ext uri="{FF2B5EF4-FFF2-40B4-BE49-F238E27FC236}">
                <a16:creationId xmlns:a16="http://schemas.microsoft.com/office/drawing/2014/main" id="{C6FEC44E-70B3-DC48-AC72-A3B732FF1FBF}"/>
              </a:ext>
            </a:extLst>
          </p:cNvPr>
          <p:cNvSpPr/>
          <p:nvPr/>
        </p:nvSpPr>
        <p:spPr>
          <a:xfrm>
            <a:off x="4671406" y="5122627"/>
            <a:ext cx="1356088" cy="519137"/>
          </a:xfrm>
          <a:prstGeom prst="round2DiagRect">
            <a:avLst>
              <a:gd name="adj1" fmla="val 9079"/>
              <a:gd name="adj2" fmla="val 173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17" name="TextBox 16">
            <a:extLst>
              <a:ext uri="{FF2B5EF4-FFF2-40B4-BE49-F238E27FC236}">
                <a16:creationId xmlns:a16="http://schemas.microsoft.com/office/drawing/2014/main" id="{C73FADA8-58D7-F943-8C8D-7890ACDC1440}"/>
              </a:ext>
            </a:extLst>
          </p:cNvPr>
          <p:cNvSpPr txBox="1"/>
          <p:nvPr/>
        </p:nvSpPr>
        <p:spPr>
          <a:xfrm>
            <a:off x="4681595" y="5161848"/>
            <a:ext cx="1395598" cy="425758"/>
          </a:xfrm>
          <a:prstGeom prst="rect">
            <a:avLst/>
          </a:prstGeom>
          <a:noFill/>
        </p:spPr>
        <p:txBody>
          <a:bodyPr wrap="square" rtlCol="0" anchor="ctr" anchorCtr="0">
            <a:spAutoFit/>
          </a:bodyPr>
          <a:lstStyle/>
          <a:p>
            <a:pPr algn="ctr">
              <a:lnSpc>
                <a:spcPts val="1313"/>
              </a:lnSpc>
            </a:pPr>
            <a:r>
              <a:rPr lang="el-GR" sz="1100" dirty="0">
                <a:solidFill>
                  <a:schemeClr val="bg1"/>
                </a:solidFill>
                <a:latin typeface="Lato Light" panose="020F0502020204030203" pitchFamily="34" charset="0"/>
                <a:ea typeface="Lato Light" panose="020F0502020204030203" pitchFamily="34" charset="0"/>
                <a:cs typeface="Lato Light" panose="020F0502020204030203" pitchFamily="34" charset="0"/>
              </a:rPr>
              <a:t>Μαθησιακές δυσκολίες</a:t>
            </a:r>
            <a:endParaRPr lang="en-US" sz="11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0" name="Round Diagonal Corner Rectangle 19">
            <a:extLst>
              <a:ext uri="{FF2B5EF4-FFF2-40B4-BE49-F238E27FC236}">
                <a16:creationId xmlns:a16="http://schemas.microsoft.com/office/drawing/2014/main" id="{127D7B8A-BB21-6E4F-8575-E37B55EDD83A}"/>
              </a:ext>
            </a:extLst>
          </p:cNvPr>
          <p:cNvSpPr/>
          <p:nvPr/>
        </p:nvSpPr>
        <p:spPr>
          <a:xfrm>
            <a:off x="7291513" y="5122627"/>
            <a:ext cx="1282029" cy="576953"/>
          </a:xfrm>
          <a:prstGeom prst="round2DiagRect">
            <a:avLst>
              <a:gd name="adj1" fmla="val 9079"/>
              <a:gd name="adj2" fmla="val 173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21" name="TextBox 20">
            <a:extLst>
              <a:ext uri="{FF2B5EF4-FFF2-40B4-BE49-F238E27FC236}">
                <a16:creationId xmlns:a16="http://schemas.microsoft.com/office/drawing/2014/main" id="{343D701A-49A0-9540-B76D-D9EA06E572DB}"/>
              </a:ext>
            </a:extLst>
          </p:cNvPr>
          <p:cNvSpPr txBox="1"/>
          <p:nvPr/>
        </p:nvSpPr>
        <p:spPr>
          <a:xfrm>
            <a:off x="7302408" y="5114869"/>
            <a:ext cx="1316963" cy="592470"/>
          </a:xfrm>
          <a:prstGeom prst="rect">
            <a:avLst/>
          </a:prstGeom>
          <a:noFill/>
        </p:spPr>
        <p:txBody>
          <a:bodyPr wrap="square" rtlCol="0" anchor="ctr" anchorCtr="0">
            <a:spAutoFit/>
          </a:bodyPr>
          <a:lstStyle/>
          <a:p>
            <a:pPr algn="ctr">
              <a:lnSpc>
                <a:spcPts val="1313"/>
              </a:lnSpc>
            </a:pPr>
            <a:r>
              <a:rPr lang="el-GR" sz="1100" dirty="0">
                <a:solidFill>
                  <a:schemeClr val="bg1"/>
                </a:solidFill>
                <a:latin typeface="Lato Light" panose="020F0502020204030203" pitchFamily="34" charset="0"/>
                <a:ea typeface="Lato Light" panose="020F0502020204030203" pitchFamily="34" charset="0"/>
                <a:cs typeface="Lato Light" panose="020F0502020204030203" pitchFamily="34" charset="0"/>
              </a:rPr>
              <a:t>Επικοινωνία σχολείου</a:t>
            </a:r>
          </a:p>
          <a:p>
            <a:pPr algn="ctr">
              <a:lnSpc>
                <a:spcPts val="1313"/>
              </a:lnSpc>
            </a:pPr>
            <a:r>
              <a:rPr lang="el-GR" sz="11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οικογένειας</a:t>
            </a:r>
            <a:endParaRPr lang="en-US" sz="11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3" name="Round Diagonal Corner Rectangle 22">
            <a:extLst>
              <a:ext uri="{FF2B5EF4-FFF2-40B4-BE49-F238E27FC236}">
                <a16:creationId xmlns:a16="http://schemas.microsoft.com/office/drawing/2014/main" id="{E0D9E016-746C-8245-A2B8-44CE405723D6}"/>
              </a:ext>
            </a:extLst>
          </p:cNvPr>
          <p:cNvSpPr/>
          <p:nvPr/>
        </p:nvSpPr>
        <p:spPr>
          <a:xfrm>
            <a:off x="6038389" y="5122627"/>
            <a:ext cx="1168170" cy="457085"/>
          </a:xfrm>
          <a:prstGeom prst="round2DiagRect">
            <a:avLst>
              <a:gd name="adj1" fmla="val 9079"/>
              <a:gd name="adj2" fmla="val 173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24" name="TextBox 23">
            <a:extLst>
              <a:ext uri="{FF2B5EF4-FFF2-40B4-BE49-F238E27FC236}">
                <a16:creationId xmlns:a16="http://schemas.microsoft.com/office/drawing/2014/main" id="{6BC42649-183B-914A-B169-94B3A51E5015}"/>
              </a:ext>
            </a:extLst>
          </p:cNvPr>
          <p:cNvSpPr txBox="1"/>
          <p:nvPr/>
        </p:nvSpPr>
        <p:spPr>
          <a:xfrm>
            <a:off x="6194314" y="5221648"/>
            <a:ext cx="856325" cy="259045"/>
          </a:xfrm>
          <a:prstGeom prst="rect">
            <a:avLst/>
          </a:prstGeom>
          <a:noFill/>
        </p:spPr>
        <p:txBody>
          <a:bodyPr wrap="none" rtlCol="0" anchor="ctr" anchorCtr="0">
            <a:spAutoFit/>
          </a:bodyPr>
          <a:lstStyle/>
          <a:p>
            <a:pPr algn="ctr">
              <a:lnSpc>
                <a:spcPts val="1313"/>
              </a:lnSpc>
            </a:pPr>
            <a:r>
              <a:rPr lang="el-GR" sz="1100" dirty="0">
                <a:solidFill>
                  <a:schemeClr val="bg1"/>
                </a:solidFill>
                <a:latin typeface="Lato Light" panose="020F0502020204030203" pitchFamily="34" charset="0"/>
                <a:ea typeface="Lato Light" panose="020F0502020204030203" pitchFamily="34" charset="0"/>
                <a:cs typeface="Lato Light" panose="020F0502020204030203" pitchFamily="34" charset="0"/>
              </a:rPr>
              <a:t>Μετάβαση</a:t>
            </a:r>
            <a:endParaRPr lang="en-US" sz="11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6" name="Round Diagonal Corner Rectangle 25">
            <a:extLst>
              <a:ext uri="{FF2B5EF4-FFF2-40B4-BE49-F238E27FC236}">
                <a16:creationId xmlns:a16="http://schemas.microsoft.com/office/drawing/2014/main" id="{10070BE3-E451-2448-A5FF-84CB4A1FD0C0}"/>
              </a:ext>
            </a:extLst>
          </p:cNvPr>
          <p:cNvSpPr/>
          <p:nvPr/>
        </p:nvSpPr>
        <p:spPr>
          <a:xfrm>
            <a:off x="3208571" y="5122627"/>
            <a:ext cx="1411572" cy="493597"/>
          </a:xfrm>
          <a:prstGeom prst="round2DiagRect">
            <a:avLst>
              <a:gd name="adj1" fmla="val 9079"/>
              <a:gd name="adj2" fmla="val 173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27" name="TextBox 26">
            <a:extLst>
              <a:ext uri="{FF2B5EF4-FFF2-40B4-BE49-F238E27FC236}">
                <a16:creationId xmlns:a16="http://schemas.microsoft.com/office/drawing/2014/main" id="{591CD72B-DDCA-7741-B3F0-0BE6EDCF4CCD}"/>
              </a:ext>
            </a:extLst>
          </p:cNvPr>
          <p:cNvSpPr txBox="1"/>
          <p:nvPr/>
        </p:nvSpPr>
        <p:spPr>
          <a:xfrm>
            <a:off x="3155508" y="5268761"/>
            <a:ext cx="1529586" cy="259045"/>
          </a:xfrm>
          <a:prstGeom prst="rect">
            <a:avLst/>
          </a:prstGeom>
          <a:noFill/>
        </p:spPr>
        <p:txBody>
          <a:bodyPr wrap="none" rtlCol="0" anchor="ctr" anchorCtr="0">
            <a:spAutoFit/>
          </a:bodyPr>
          <a:lstStyle/>
          <a:p>
            <a:pPr algn="ctr">
              <a:lnSpc>
                <a:spcPts val="1313"/>
              </a:lnSpc>
            </a:pPr>
            <a:r>
              <a:rPr lang="el-GR" sz="1100" dirty="0">
                <a:solidFill>
                  <a:schemeClr val="bg1"/>
                </a:solidFill>
                <a:latin typeface="Lato Light" panose="020F0502020204030203" pitchFamily="34" charset="0"/>
                <a:ea typeface="Lato Light" panose="020F0502020204030203" pitchFamily="34" charset="0"/>
                <a:cs typeface="Lato Light" panose="020F0502020204030203" pitchFamily="34" charset="0"/>
              </a:rPr>
              <a:t>Ένταξη συμπερίληψη</a:t>
            </a:r>
            <a:endParaRPr lang="en-US" sz="11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9" name="Round Diagonal Corner Rectangle 28">
            <a:extLst>
              <a:ext uri="{FF2B5EF4-FFF2-40B4-BE49-F238E27FC236}">
                <a16:creationId xmlns:a16="http://schemas.microsoft.com/office/drawing/2014/main" id="{DC2A4D4F-A108-834E-B003-AC1E43702F44}"/>
              </a:ext>
            </a:extLst>
          </p:cNvPr>
          <p:cNvSpPr/>
          <p:nvPr/>
        </p:nvSpPr>
        <p:spPr>
          <a:xfrm>
            <a:off x="1795103" y="5122627"/>
            <a:ext cx="1374094" cy="576953"/>
          </a:xfrm>
          <a:prstGeom prst="round2DiagRect">
            <a:avLst>
              <a:gd name="adj1" fmla="val 9079"/>
              <a:gd name="adj2" fmla="val 173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30" name="TextBox 29">
            <a:extLst>
              <a:ext uri="{FF2B5EF4-FFF2-40B4-BE49-F238E27FC236}">
                <a16:creationId xmlns:a16="http://schemas.microsoft.com/office/drawing/2014/main" id="{E05E2F68-AED7-4646-8BA5-DE56F3F81E83}"/>
              </a:ext>
            </a:extLst>
          </p:cNvPr>
          <p:cNvSpPr txBox="1"/>
          <p:nvPr/>
        </p:nvSpPr>
        <p:spPr>
          <a:xfrm>
            <a:off x="1749274" y="5140410"/>
            <a:ext cx="1430112" cy="425758"/>
          </a:xfrm>
          <a:prstGeom prst="rect">
            <a:avLst/>
          </a:prstGeom>
          <a:noFill/>
        </p:spPr>
        <p:txBody>
          <a:bodyPr wrap="square" rtlCol="0" anchor="ctr" anchorCtr="0">
            <a:spAutoFit/>
          </a:bodyPr>
          <a:lstStyle/>
          <a:p>
            <a:pPr algn="ctr">
              <a:lnSpc>
                <a:spcPts val="1313"/>
              </a:lnSpc>
            </a:pPr>
            <a:r>
              <a:rPr lang="el-GR" sz="1100" dirty="0">
                <a:solidFill>
                  <a:schemeClr val="bg1"/>
                </a:solidFill>
                <a:latin typeface="Lato Light" panose="020F0502020204030203" pitchFamily="34" charset="0"/>
                <a:ea typeface="Lato Light" panose="020F0502020204030203" pitchFamily="34" charset="0"/>
                <a:cs typeface="Lato Light" panose="020F0502020204030203" pitchFamily="34" charset="0"/>
              </a:rPr>
              <a:t>Πρόληψη ακραίων συμπεριφορών</a:t>
            </a:r>
            <a:endParaRPr lang="en-US" sz="11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2" name="Round Diagonal Corner Rectangle 31">
            <a:extLst>
              <a:ext uri="{FF2B5EF4-FFF2-40B4-BE49-F238E27FC236}">
                <a16:creationId xmlns:a16="http://schemas.microsoft.com/office/drawing/2014/main" id="{423F0240-40FE-6445-BA1D-5187DE8EE848}"/>
              </a:ext>
            </a:extLst>
          </p:cNvPr>
          <p:cNvSpPr/>
          <p:nvPr/>
        </p:nvSpPr>
        <p:spPr>
          <a:xfrm>
            <a:off x="353642" y="5122627"/>
            <a:ext cx="1366980" cy="519137"/>
          </a:xfrm>
          <a:prstGeom prst="round2DiagRect">
            <a:avLst>
              <a:gd name="adj1" fmla="val 9079"/>
              <a:gd name="adj2" fmla="val 173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33" name="TextBox 32">
            <a:extLst>
              <a:ext uri="{FF2B5EF4-FFF2-40B4-BE49-F238E27FC236}">
                <a16:creationId xmlns:a16="http://schemas.microsoft.com/office/drawing/2014/main" id="{EA6DC700-8BD2-814C-9C98-797BC41562BA}"/>
              </a:ext>
            </a:extLst>
          </p:cNvPr>
          <p:cNvSpPr txBox="1"/>
          <p:nvPr/>
        </p:nvSpPr>
        <p:spPr>
          <a:xfrm>
            <a:off x="517140" y="5139072"/>
            <a:ext cx="1060438" cy="425758"/>
          </a:xfrm>
          <a:prstGeom prst="rect">
            <a:avLst/>
          </a:prstGeom>
          <a:noFill/>
        </p:spPr>
        <p:txBody>
          <a:bodyPr wrap="square" rtlCol="0" anchor="ctr" anchorCtr="0">
            <a:spAutoFit/>
          </a:bodyPr>
          <a:lstStyle/>
          <a:p>
            <a:pPr algn="ctr">
              <a:lnSpc>
                <a:spcPts val="1313"/>
              </a:lnSpc>
            </a:pPr>
            <a:r>
              <a:rPr lang="el-GR" sz="1200" dirty="0">
                <a:solidFill>
                  <a:schemeClr val="bg1"/>
                </a:solidFill>
                <a:latin typeface="Lato Light" panose="020F0502020204030203" pitchFamily="34" charset="0"/>
                <a:ea typeface="Lato Light" panose="020F0502020204030203" pitchFamily="34" charset="0"/>
                <a:cs typeface="Lato Light" panose="020F0502020204030203" pitchFamily="34" charset="0"/>
              </a:rPr>
              <a:t>Διαχείριση </a:t>
            </a:r>
            <a:r>
              <a:rPr lang="el-GR" sz="1200" dirty="0" err="1">
                <a:solidFill>
                  <a:schemeClr val="bg1"/>
                </a:solidFill>
                <a:latin typeface="Lato Light" panose="020F0502020204030203" pitchFamily="34" charset="0"/>
                <a:ea typeface="Lato Light" panose="020F0502020204030203" pitchFamily="34" charset="0"/>
                <a:cs typeface="Lato Light" panose="020F0502020204030203" pitchFamily="34" charset="0"/>
              </a:rPr>
              <a:t>κρίσεωνη</a:t>
            </a:r>
            <a:endParaRPr lang="en-US" sz="12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cxnSp>
        <p:nvCxnSpPr>
          <p:cNvPr id="35" name="Straight Arrow Connector 34">
            <a:extLst>
              <a:ext uri="{FF2B5EF4-FFF2-40B4-BE49-F238E27FC236}">
                <a16:creationId xmlns:a16="http://schemas.microsoft.com/office/drawing/2014/main" id="{38251424-4E9A-2240-9EDE-256ADB58ED09}"/>
              </a:ext>
            </a:extLst>
          </p:cNvPr>
          <p:cNvCxnSpPr>
            <a:cxnSpLocks/>
            <a:stCxn id="6" idx="1"/>
          </p:cNvCxnSpPr>
          <p:nvPr/>
        </p:nvCxnSpPr>
        <p:spPr>
          <a:xfrm>
            <a:off x="4512779" y="1749245"/>
            <a:ext cx="0" cy="622666"/>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20477657-3BC7-0A4C-B7CB-219075805409}"/>
              </a:ext>
            </a:extLst>
          </p:cNvPr>
          <p:cNvCxnSpPr>
            <a:cxnSpLocks/>
            <a:stCxn id="10" idx="1"/>
            <a:endCxn id="13" idx="3"/>
          </p:cNvCxnSpPr>
          <p:nvPr/>
        </p:nvCxnSpPr>
        <p:spPr>
          <a:xfrm flipH="1">
            <a:off x="4593860" y="2910923"/>
            <a:ext cx="1" cy="289891"/>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F35927DB-260E-094B-A4A9-8F4A29716514}"/>
              </a:ext>
            </a:extLst>
          </p:cNvPr>
          <p:cNvCxnSpPr>
            <a:cxnSpLocks/>
            <a:stCxn id="13" idx="1"/>
            <a:endCxn id="16" idx="3"/>
          </p:cNvCxnSpPr>
          <p:nvPr/>
        </p:nvCxnSpPr>
        <p:spPr>
          <a:xfrm rot="16200000" flipH="1">
            <a:off x="4330333" y="4103510"/>
            <a:ext cx="1282644" cy="755590"/>
          </a:xfrm>
          <a:prstGeom prst="bentConnector3">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Elbow Connector 40">
            <a:extLst>
              <a:ext uri="{FF2B5EF4-FFF2-40B4-BE49-F238E27FC236}">
                <a16:creationId xmlns:a16="http://schemas.microsoft.com/office/drawing/2014/main" id="{A3C91500-1983-3C4C-B5E6-E250637BAF54}"/>
              </a:ext>
            </a:extLst>
          </p:cNvPr>
          <p:cNvCxnSpPr>
            <a:cxnSpLocks/>
            <a:stCxn id="13" idx="1"/>
            <a:endCxn id="23" idx="3"/>
          </p:cNvCxnSpPr>
          <p:nvPr/>
        </p:nvCxnSpPr>
        <p:spPr>
          <a:xfrm rot="16200000" flipH="1">
            <a:off x="4966845" y="3466998"/>
            <a:ext cx="1282644" cy="2028614"/>
          </a:xfrm>
          <a:prstGeom prst="bentConnector3">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a:extLst>
              <a:ext uri="{FF2B5EF4-FFF2-40B4-BE49-F238E27FC236}">
                <a16:creationId xmlns:a16="http://schemas.microsoft.com/office/drawing/2014/main" id="{B9C6C11E-71BC-4747-94BA-307EA5A5CC77}"/>
              </a:ext>
            </a:extLst>
          </p:cNvPr>
          <p:cNvCxnSpPr>
            <a:cxnSpLocks/>
            <a:stCxn id="13" idx="1"/>
            <a:endCxn id="20" idx="3"/>
          </p:cNvCxnSpPr>
          <p:nvPr/>
        </p:nvCxnSpPr>
        <p:spPr>
          <a:xfrm rot="16200000" flipH="1">
            <a:off x="5621872" y="2811971"/>
            <a:ext cx="1282644" cy="3338668"/>
          </a:xfrm>
          <a:prstGeom prst="bentConnector3">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a:extLst>
              <a:ext uri="{FF2B5EF4-FFF2-40B4-BE49-F238E27FC236}">
                <a16:creationId xmlns:a16="http://schemas.microsoft.com/office/drawing/2014/main" id="{7ECE7E77-FF93-F041-BBD9-AAAF5B90E8DE}"/>
              </a:ext>
            </a:extLst>
          </p:cNvPr>
          <p:cNvCxnSpPr>
            <a:cxnSpLocks/>
            <a:stCxn id="13" idx="1"/>
            <a:endCxn id="26" idx="3"/>
          </p:cNvCxnSpPr>
          <p:nvPr/>
        </p:nvCxnSpPr>
        <p:spPr>
          <a:xfrm rot="5400000">
            <a:off x="3612787" y="4141554"/>
            <a:ext cx="1282644" cy="679503"/>
          </a:xfrm>
          <a:prstGeom prst="bentConnector3">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a:extLst>
              <a:ext uri="{FF2B5EF4-FFF2-40B4-BE49-F238E27FC236}">
                <a16:creationId xmlns:a16="http://schemas.microsoft.com/office/drawing/2014/main" id="{92F031DF-3DC3-0E42-A7A9-018A16540CB9}"/>
              </a:ext>
            </a:extLst>
          </p:cNvPr>
          <p:cNvCxnSpPr>
            <a:cxnSpLocks/>
            <a:stCxn id="13" idx="1"/>
            <a:endCxn id="29" idx="3"/>
          </p:cNvCxnSpPr>
          <p:nvPr/>
        </p:nvCxnSpPr>
        <p:spPr>
          <a:xfrm rot="5400000">
            <a:off x="2896683" y="3425450"/>
            <a:ext cx="1282644" cy="2111710"/>
          </a:xfrm>
          <a:prstGeom prst="bentConnector3">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a:extLst>
              <a:ext uri="{FF2B5EF4-FFF2-40B4-BE49-F238E27FC236}">
                <a16:creationId xmlns:a16="http://schemas.microsoft.com/office/drawing/2014/main" id="{D8F492B6-E4FD-7948-B24D-F3B3115A2E51}"/>
              </a:ext>
            </a:extLst>
          </p:cNvPr>
          <p:cNvCxnSpPr>
            <a:cxnSpLocks/>
            <a:stCxn id="13" idx="1"/>
            <a:endCxn id="32" idx="3"/>
          </p:cNvCxnSpPr>
          <p:nvPr/>
        </p:nvCxnSpPr>
        <p:spPr>
          <a:xfrm rot="5400000">
            <a:off x="2174174" y="2702941"/>
            <a:ext cx="1282644" cy="3556728"/>
          </a:xfrm>
          <a:prstGeom prst="bentConnector3">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54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accent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p:txBody>
      </p:sp>
      <p:pic>
        <p:nvPicPr>
          <p:cNvPr id="7" name="Εικόνα 6">
            <a:extLst>
              <a:ext uri="{FF2B5EF4-FFF2-40B4-BE49-F238E27FC236}">
                <a16:creationId xmlns:a16="http://schemas.microsoft.com/office/drawing/2014/main" id="{83A60C9B-11C5-4BA1-B368-BFA7A171E434}"/>
              </a:ext>
            </a:extLst>
          </p:cNvPr>
          <p:cNvPicPr>
            <a:picLocks noChangeAspect="1"/>
          </p:cNvPicPr>
          <p:nvPr/>
        </p:nvPicPr>
        <p:blipFill>
          <a:blip r:embed="rId3">
            <a:duotone>
              <a:schemeClr val="accent2">
                <a:shade val="45000"/>
                <a:satMod val="135000"/>
              </a:schemeClr>
              <a:prstClr val="white"/>
            </a:duotone>
          </a:blip>
          <a:stretch>
            <a:fillRect/>
          </a:stretch>
        </p:blipFill>
        <p:spPr>
          <a:xfrm>
            <a:off x="0" y="374900"/>
            <a:ext cx="9144000" cy="5114342"/>
          </a:xfrm>
          <a:prstGeom prst="rect">
            <a:avLst/>
          </a:prstGeom>
        </p:spPr>
      </p:pic>
    </p:spTree>
    <p:extLst>
      <p:ext uri="{BB962C8B-B14F-4D97-AF65-F5344CB8AC3E}">
        <p14:creationId xmlns:p14="http://schemas.microsoft.com/office/powerpoint/2010/main" val="410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accent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22960" y="286604"/>
            <a:ext cx="7543800" cy="810675"/>
          </a:xfrm>
        </p:spPr>
        <p:txBody>
          <a:bodyPr/>
          <a:lstStyle/>
          <a:p>
            <a:r>
              <a:rPr lang="el-GR" b="1" dirty="0">
                <a:latin typeface="Comic Sans MS" panose="030F0702030302020204" pitchFamily="66" charset="0"/>
                <a:cs typeface="Calibri" panose="020F0502020204030204" pitchFamily="34" charset="0"/>
              </a:rPr>
              <a:t>ΜΕΛΕΤΗ ΠΕΡΙΠΤΩΣΗΣ</a:t>
            </a:r>
            <a:endParaRPr lang="en-US" b="1" dirty="0">
              <a:latin typeface="Comic Sans MS" panose="030F0702030302020204" pitchFamily="66" charset="0"/>
              <a:cs typeface="Calibri" panose="020F0502020204030204" pitchFamily="34" charset="0"/>
            </a:endParaRPr>
          </a:p>
        </p:txBody>
      </p:sp>
      <p:sp>
        <p:nvSpPr>
          <p:cNvPr id="5" name="Θέση περιεχομένου 4">
            <a:extLst>
              <a:ext uri="{FF2B5EF4-FFF2-40B4-BE49-F238E27FC236}">
                <a16:creationId xmlns:a16="http://schemas.microsoft.com/office/drawing/2014/main" id="{0993939F-7F9E-43A7-9688-567B29390A31}"/>
              </a:ext>
            </a:extLst>
          </p:cNvPr>
          <p:cNvSpPr>
            <a:spLocks noGrp="1"/>
          </p:cNvSpPr>
          <p:nvPr>
            <p:ph idx="1"/>
          </p:nvPr>
        </p:nvSpPr>
        <p:spPr>
          <a:xfrm>
            <a:off x="1517900" y="1097278"/>
            <a:ext cx="7329840" cy="5691231"/>
          </a:xfrm>
        </p:spPr>
        <p:txBody>
          <a:bodyPr>
            <a:normAutofit/>
          </a:bodyPr>
          <a:lstStyle/>
          <a:p>
            <a:r>
              <a:rPr lang="el-GR" dirty="0">
                <a:latin typeface="Comic Sans MS" panose="030F0702030302020204" pitchFamily="66" charset="0"/>
              </a:rPr>
              <a:t>Ο Ν. είναι ένα ήσυχο, μικροκαμωμένο δεκατετράχρονο αγόρι της Β’ Γυμνασίου, με σχετικά καλούς βαθμούς σε όλα τα μαθήματα. Στο ίδιο τμήμα με τον Ν. είναι και ο Μ. ο οποίος είναι γνωστός στους συμμαθητές και στους καθηγητές για την επιθετική συμπεριφορά του. </a:t>
            </a:r>
            <a:endParaRPr lang="en-US" dirty="0">
              <a:latin typeface="Comic Sans MS" panose="030F0702030302020204" pitchFamily="66" charset="0"/>
            </a:endParaRPr>
          </a:p>
          <a:p>
            <a:r>
              <a:rPr lang="el-GR" dirty="0">
                <a:latin typeface="Comic Sans MS" panose="030F0702030302020204" pitchFamily="66" charset="0"/>
              </a:rPr>
              <a:t>Παρόλο που οι καθηγητές προσπαθούν να επιπλήξουν τον Μ. για τη συμπεριφορά του, ο ίδιος αδιαφορεί και συχνά παρενοχλεί λεκτικά και σωματικά τον Ν. στην τάξη ή στο διάλειμμα μπροστά στους υπόλοιπους μαθητές, ή ακόμα και όταν βρεθούν μόνοι τους σε κάποιο διάδρομο του σχολείου, κοιτώντας τον απειλητικά. Οι συμμαθητές τους λένε ότι δεν είναι λίγες οι φορές που ο Μ. ή φίλοι του σπρώχνουν ή βάζουν τρικλοποδιές στον Ν. και του λένε «Πώς είσαι έτσι ρε; Ούτε μισό μέτρο δεν είσαι! Σε λιώνω με μια μπουνιά!» και άλλα σχετικά. Άλλες φορές ο Ν. βρίσκει σκουπίδια στην τσάντα του, λερωμένα ή σκισμένα τα τετράδιά του, ενώ συχνά οι υπόλοιποι συμμαθητές του τον κοροϊδεύουν που δεν υπερασπίζεται τον εαυτό του. </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accent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9" name="Ορθογώνιο 8">
            <a:extLst>
              <a:ext uri="{FF2B5EF4-FFF2-40B4-BE49-F238E27FC236}">
                <a16:creationId xmlns:a16="http://schemas.microsoft.com/office/drawing/2014/main" id="{964717EE-ABC8-4D77-80A9-FCE1741E9573}"/>
              </a:ext>
            </a:extLst>
          </p:cNvPr>
          <p:cNvSpPr/>
          <p:nvPr/>
        </p:nvSpPr>
        <p:spPr>
          <a:xfrm>
            <a:off x="601670" y="1315601"/>
            <a:ext cx="8246070" cy="4355551"/>
          </a:xfrm>
          <a:prstGeom prst="rect">
            <a:avLst/>
          </a:prstGeom>
        </p:spPr>
        <p:txBody>
          <a:bodyPr wrap="square">
            <a:spAutoFit/>
          </a:bodyPr>
          <a:lstStyle/>
          <a:p>
            <a:pPr indent="457200">
              <a:lnSpc>
                <a:spcPct val="107000"/>
              </a:lnSpc>
              <a:spcAft>
                <a:spcPts val="800"/>
              </a:spcAft>
            </a:pPr>
            <a:r>
              <a:rPr lang="el-GR" sz="2000" dirty="0">
                <a:latin typeface="Comic Sans MS" panose="030F0702030302020204" pitchFamily="66" charset="0"/>
                <a:ea typeface="Calibri" panose="020F0502020204030204" pitchFamily="34" charset="0"/>
                <a:cs typeface="Times New Roman" panose="02020603050405020304" pitchFamily="18" charset="0"/>
              </a:rPr>
              <a:t>Οι γονείς του Ν. τον έχουν ρωτήσει αρκετές φορές αν πάνε όλα καλά στο σχολείο, ενώ έχουν επισκεφθεί τον διευθυντή του σχολείου δύο φορές και έχουν μιλήσει με τον υπεύθυνο καθηγητή του τμήματος, οι οποίοι τους λένε ότι υπάρχει κάποιο θέμα μικρής βαρύτητας, λόγω του ότι ο Ν. είναι ήσυχο παιδί, ενώ κάποια άλλα παιδιά είναι πιο παρορμητικά. «Είναι θέμα διαμόρφωσης της προσωπικότητας και θα περάσει». Τους διαβεβαιώνουν όμως ότι η κατάσταση είναι υπό έλεγχο και τους καθησυχάζουν ότι όλα αυτά συμβαίνουν και είναι φυσιολογικά από τη στιγμή που τα παιδιά βρίσκονται στην εφηβεία. Μια μέρα ο Μ. έγραψε στο προφίλ του σε μέσο κοινωνικής δικτύωσης «Ετοιμαστείτε! Αύριο έχει μεγάλα γλέντια στο σχολείο. Αναμένετε νέα». Την επόμενη μέρα, ο Μ. συναντά στο τελευταίο διάλειμμα τρεις μαθητές - έναν συνομήλικο της ίδιας τάξης και δύο άλλους της Γ’ Γυμνασίου. </a:t>
            </a:r>
            <a:endParaRPr lang="en-US" sz="20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5D2E37CA-EE5F-4F5E-83F1-E9BF0A791FC0}"/>
              </a:ext>
            </a:extLst>
          </p:cNvPr>
          <p:cNvSpPr/>
          <p:nvPr/>
        </p:nvSpPr>
        <p:spPr>
          <a:xfrm>
            <a:off x="296260" y="985720"/>
            <a:ext cx="8551480" cy="4128823"/>
          </a:xfrm>
          <a:prstGeom prst="rect">
            <a:avLst/>
          </a:prstGeom>
        </p:spPr>
        <p:txBody>
          <a:bodyPr wrap="square">
            <a:spAutoFit/>
          </a:bodyPr>
          <a:lstStyle/>
          <a:p>
            <a:pPr indent="457200">
              <a:lnSpc>
                <a:spcPct val="107000"/>
              </a:lnSpc>
              <a:spcAft>
                <a:spcPts val="800"/>
              </a:spcAft>
            </a:pPr>
            <a:r>
              <a:rPr lang="el-GR" sz="2000" dirty="0">
                <a:latin typeface="Comic Sans MS" panose="030F0702030302020204" pitchFamily="66" charset="0"/>
                <a:ea typeface="Calibri" panose="020F0502020204030204" pitchFamily="34" charset="0"/>
                <a:cs typeface="Times New Roman" panose="02020603050405020304" pitchFamily="18" charset="0"/>
              </a:rPr>
              <a:t>Όλοι μαζί βρίσκουν τον Ν. και τον αναγκάζουν να τους ακολουθήσει στις τουαλέτες του σχολείου όπου και αρχίζουν να τον παρενοχλούν μέχρι που του σκίζουν τα ρούχα και τον φωτογραφίζουν και βγάζουν βίντεο. Τελικά, ο Ν. φεύγει τρομαγμένος, ενώ οι τέσσερις μαθητές ανεβάζουν το προσβλητικό υλικό στο μέσο κοινωνικής δικτύωσης. </a:t>
            </a:r>
            <a:endParaRPr lang="en-US" sz="2000" dirty="0">
              <a:latin typeface="Comic Sans MS" panose="030F0702030302020204" pitchFamily="66" charset="0"/>
              <a:ea typeface="Calibri" panose="020F0502020204030204" pitchFamily="34" charset="0"/>
              <a:cs typeface="Times New Roman" panose="02020603050405020304" pitchFamily="18" charset="0"/>
            </a:endParaRPr>
          </a:p>
          <a:p>
            <a:pPr indent="457200">
              <a:lnSpc>
                <a:spcPct val="107000"/>
              </a:lnSpc>
              <a:spcAft>
                <a:spcPts val="800"/>
              </a:spcAft>
            </a:pPr>
            <a:r>
              <a:rPr lang="el-GR" sz="2000" dirty="0">
                <a:latin typeface="Comic Sans MS" panose="030F0702030302020204" pitchFamily="66" charset="0"/>
                <a:ea typeface="Calibri" panose="020F0502020204030204" pitchFamily="34" charset="0"/>
                <a:cs typeface="Times New Roman" panose="02020603050405020304" pitchFamily="18" charset="0"/>
              </a:rPr>
              <a:t>Όταν οι μαθητές σχολάνε, οι γονείς του Ν. τον ψάχνουν και ειδοποιούν τη διεύθυνση του σχολείου. Η καθηγήτρια της τελευταίας ώρας τους ενημερώνει ότι ο Ν. ήταν απών στο μάθημά της, ενώ κάποιοι συμμαθητές αναφέρουν ότι τον είδαν με σκισμένα ρούχα και ότι ακούγεται πως έχουν ανέβει κάποιες φωτογραφίες στο διαδίκτυο. Ο Ν. αγνοείται όλη την ημέρα, μέχρι που εντοπίζεται σε ένα έρημο πάρκο της περιοχής, φανερά αναστατωμένος και στεναχωρημένος. </a:t>
            </a:r>
            <a:endParaRPr lang="en-US" sz="20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660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C81BE6-B7CF-4171-BBDF-F780124F6E16}"/>
              </a:ext>
            </a:extLst>
          </p:cNvPr>
          <p:cNvSpPr>
            <a:spLocks noGrp="1"/>
          </p:cNvSpPr>
          <p:nvPr>
            <p:ph type="title"/>
          </p:nvPr>
        </p:nvSpPr>
        <p:spPr/>
        <p:txBody>
          <a:bodyPr/>
          <a:lstStyle/>
          <a:p>
            <a:r>
              <a:rPr lang="el-GR" dirty="0">
                <a:latin typeface="Comic Sans MS" panose="030F0702030302020204" pitchFamily="66" charset="0"/>
              </a:rPr>
              <a:t>ΕΡΩΤΗΣΗ</a:t>
            </a:r>
            <a:endParaRPr lang="en-US"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F49C2FCB-917E-465D-B6D8-B28075914A71}"/>
              </a:ext>
            </a:extLst>
          </p:cNvPr>
          <p:cNvSpPr>
            <a:spLocks noGrp="1"/>
          </p:cNvSpPr>
          <p:nvPr>
            <p:ph idx="1"/>
          </p:nvPr>
        </p:nvSpPr>
        <p:spPr/>
        <p:txBody>
          <a:bodyPr>
            <a:normAutofit/>
          </a:bodyPr>
          <a:lstStyle/>
          <a:p>
            <a:r>
              <a:rPr lang="el-GR" sz="2400" dirty="0">
                <a:latin typeface="Comic Sans MS" panose="030F0702030302020204" pitchFamily="66" charset="0"/>
              </a:rPr>
              <a:t>Αφού μελετήσετε και συζητήσετε το παραπάνω περιστατικό προσπαθήστε να το επαναδιατυπώσετε δίνοντας ένα θετικό τέλος στην ιστορία. Καταγράψτε όλες τις απαραίτητες αλλαγές – ενέργειες που θα κάνατε ως Σύμβουλος Σχολικής Ζωής  οι οποίες θα οδηγούσαν σε θετική έκβαση. </a:t>
            </a:r>
            <a:endParaRPr lang="en-US" sz="2400" dirty="0">
              <a:latin typeface="Comic Sans MS" panose="030F0702030302020204" pitchFamily="66" charset="0"/>
            </a:endParaRPr>
          </a:p>
        </p:txBody>
      </p:sp>
    </p:spTree>
    <p:extLst>
      <p:ext uri="{BB962C8B-B14F-4D97-AF65-F5344CB8AC3E}">
        <p14:creationId xmlns:p14="http://schemas.microsoft.com/office/powerpoint/2010/main" val="562202020"/>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808</TotalTime>
  <Words>558</Words>
  <Application>Microsoft Office PowerPoint</Application>
  <PresentationFormat>Προβολή στην οθόνη (4:3)</PresentationFormat>
  <Paragraphs>22</Paragraphs>
  <Slides>7</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7</vt:i4>
      </vt:variant>
    </vt:vector>
  </HeadingPairs>
  <TitlesOfParts>
    <vt:vector size="16" baseType="lpstr">
      <vt:lpstr>Calibri</vt:lpstr>
      <vt:lpstr>Calibri Light</vt:lpstr>
      <vt:lpstr>Comic Sans MS</vt:lpstr>
      <vt:lpstr>Lato Light</vt:lpstr>
      <vt:lpstr>League Spartan</vt:lpstr>
      <vt:lpstr>Open Sans</vt:lpstr>
      <vt:lpstr>Poppins</vt:lpstr>
      <vt:lpstr>Times New Roman</vt:lpstr>
      <vt:lpstr>Ανασκόπηση</vt:lpstr>
      <vt:lpstr> </vt:lpstr>
      <vt:lpstr>Παρουσίαση του PowerPoint</vt:lpstr>
      <vt:lpstr>Παρουσίαση του PowerPoint</vt:lpstr>
      <vt:lpstr>ΜΕΛΕΤΗ ΠΕΡΙΠΤΩΣΗΣ</vt:lpstr>
      <vt:lpstr>Παρουσίαση του PowerPoint</vt:lpstr>
      <vt:lpstr>Παρουσίαση του PowerPoint</vt:lpstr>
      <vt:lpstr>ΕΡΩΤΗΣΗ</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Athanasios Koustelio</cp:lastModifiedBy>
  <cp:revision>48</cp:revision>
  <dcterms:created xsi:type="dcterms:W3CDTF">2013-08-21T19:17:07Z</dcterms:created>
  <dcterms:modified xsi:type="dcterms:W3CDTF">2021-02-10T19:45:35Z</dcterms:modified>
</cp:coreProperties>
</file>